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6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1E1"/>
    <a:srgbClr val="305DD4"/>
    <a:srgbClr val="395DD9"/>
    <a:srgbClr val="395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79" autoAdjust="0"/>
  </p:normalViewPr>
  <p:slideViewPr>
    <p:cSldViewPr snapToGrid="0" snapToObjects="1">
      <p:cViewPr varScale="1">
        <p:scale>
          <a:sx n="85" d="100"/>
          <a:sy n="85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3A34-A17F-A04A-B518-5D2ADE6038D8}" type="datetimeFigureOut">
              <a:rPr lang="en-US" smtClean="0"/>
              <a:t>4/24/20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951F1-C14C-F945-9436-1E24895BD6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4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Due to an undercount of people after the 2000 Census, Los Angeles County lost an estimated $650 million in federal funding between 2002 and 2012.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51F1-C14C-F945-9436-1E24895BD61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8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Takes 10 minutes to fill out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2020 Census bureau is advising that College students fill out form on-line and use their school address 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skip questions, submit an incomplete census form, and still be included in the head count. But you can be fined for refusing to answer a census question or intentionally giving a false answer.  This penalty has rarely been enforced in the past. Returning a partially filled questionnaire may result in a follow-up phone call or visit from a census worker.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51F1-C14C-F945-9436-1E24895BD61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876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51F1-C14C-F945-9436-1E24895BD61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44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>
                <a:solidFill>
                  <a:prstClr val="black"/>
                </a:solidFill>
                <a:latin typeface="Arial"/>
              </a:rPr>
              <a:pPr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914400"/>
            <a:fld id="{17D0EFEE-2756-4A20-BF2A-63F0A94F99AC}" type="datetime4">
              <a:rPr lang="en-US" smtClean="0">
                <a:solidFill>
                  <a:prstClr val="black"/>
                </a:solidFill>
                <a:latin typeface="Arial"/>
              </a:rPr>
              <a:pPr defTabSz="914400"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914400"/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defTabSz="914400"/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 defTabSz="914400"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914400"/>
            <a:fld id="{17D0EFEE-2756-4A20-BF2A-63F0A94F99AC}" type="datetime4">
              <a:rPr lang="en-US" smtClean="0">
                <a:solidFill>
                  <a:prstClr val="black"/>
                </a:solidFill>
                <a:latin typeface="Arial"/>
              </a:rPr>
              <a:pPr defTabSz="914400"/>
              <a:t>April 24, 2020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914400"/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defTabSz="914400"/>
            <a:fld id="{F38DF745-7D3F-47F4-83A3-874385CFAA69}" type="slidenum">
              <a:rPr lang="en-US" smtClean="0">
                <a:solidFill>
                  <a:srgbClr val="646B86"/>
                </a:solidFill>
                <a:latin typeface="Arial"/>
              </a:rPr>
              <a:pPr defTabSz="914400"/>
              <a:t>‹#›</a:t>
            </a:fld>
            <a:endParaRPr lang="en-US" dirty="0">
              <a:solidFill>
                <a:srgbClr val="646B86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my2020census.go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305DD4"/>
                </a:solidFill>
              </a:rPr>
              <a:t/>
            </a:r>
            <a:br>
              <a:rPr lang="en-US" sz="4000" dirty="0" smtClean="0">
                <a:solidFill>
                  <a:srgbClr val="305DD4"/>
                </a:solidFill>
              </a:rPr>
            </a:br>
            <a:r>
              <a:rPr lang="en-US" sz="4000" dirty="0" smtClean="0">
                <a:solidFill>
                  <a:srgbClr val="305DD4"/>
                </a:solidFill>
              </a:rPr>
              <a:t/>
            </a:r>
            <a:br>
              <a:rPr lang="en-US" sz="4000" dirty="0" smtClean="0">
                <a:solidFill>
                  <a:srgbClr val="305DD4"/>
                </a:solidFill>
              </a:rPr>
            </a:br>
            <a:r>
              <a:rPr lang="en-US" sz="4000" dirty="0">
                <a:solidFill>
                  <a:srgbClr val="305DD4"/>
                </a:solidFill>
              </a:rPr>
              <a:t/>
            </a:r>
            <a:br>
              <a:rPr lang="en-US" sz="4000" dirty="0">
                <a:solidFill>
                  <a:srgbClr val="305DD4"/>
                </a:solidFill>
              </a:rPr>
            </a:br>
            <a:r>
              <a:rPr lang="en-US" sz="4000" dirty="0" smtClean="0">
                <a:solidFill>
                  <a:srgbClr val="3061E1"/>
                </a:solidFill>
              </a:rPr>
              <a:t>The 2020 Census</a:t>
            </a:r>
            <a:endParaRPr lang="en-US" sz="4000" dirty="0">
              <a:solidFill>
                <a:srgbClr val="3061E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590" y="4023173"/>
            <a:ext cx="7932325" cy="1522645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1500" dirty="0" smtClean="0"/>
              <a:t>Civic academy for one la- Iaf leaders and allies</a:t>
            </a:r>
          </a:p>
          <a:p>
            <a:pPr algn="ctr"/>
            <a:r>
              <a:rPr lang="en-US" sz="1500" dirty="0" smtClean="0"/>
              <a:t> april 27, 2020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321" y="466531"/>
            <a:ext cx="2266205" cy="17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90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0848"/>
            <a:ext cx="5791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to be counted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318"/>
            <a:ext cx="8298329" cy="4601845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300" dirty="0" smtClean="0"/>
              <a:t>Online </a:t>
            </a:r>
            <a:r>
              <a:rPr lang="pt-BR" sz="2300" dirty="0">
                <a:hlinkClick r:id="rId2"/>
              </a:rPr>
              <a:t>https://</a:t>
            </a:r>
            <a:r>
              <a:rPr lang="pt-BR" sz="2300" dirty="0" smtClean="0">
                <a:hlinkClick r:id="rId2"/>
              </a:rPr>
              <a:t>my2020census.gov</a:t>
            </a:r>
            <a:endParaRPr lang="pt-BR" sz="2300" dirty="0" smtClean="0"/>
          </a:p>
          <a:p>
            <a:pPr lvl="0"/>
            <a:endParaRPr lang="pt-BR" sz="2300" dirty="0" smtClean="0"/>
          </a:p>
          <a:p>
            <a:pPr marL="342900" lvl="0" indent="-342900">
              <a:buFont typeface="Arial"/>
              <a:buChar char="•"/>
            </a:pPr>
            <a:r>
              <a:rPr lang="pt-BR" sz="2300" dirty="0" smtClean="0"/>
              <a:t>Phone 1-844-330-2020 Sun-Sat 7am-2pm ET</a:t>
            </a:r>
            <a:endParaRPr lang="en-US" sz="2300" dirty="0"/>
          </a:p>
          <a:p>
            <a:r>
              <a:rPr lang="en-US" sz="1600" dirty="0" smtClean="0"/>
              <a:t>         Available </a:t>
            </a:r>
            <a:r>
              <a:rPr lang="en-US" sz="1600" dirty="0"/>
              <a:t>in English, Spanish, Chinese (Mandarin &amp; Cantonese), Vietnamese, Korean, Russian, Arabic,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 Tagalog</a:t>
            </a:r>
            <a:r>
              <a:rPr lang="en-US" sz="1600" dirty="0"/>
              <a:t>, </a:t>
            </a:r>
            <a:r>
              <a:rPr lang="en-US" sz="1600" dirty="0" smtClean="0"/>
              <a:t>French</a:t>
            </a:r>
            <a:r>
              <a:rPr lang="en-US" sz="1600" dirty="0"/>
              <a:t>, Polish, Haitian Creole, Portuguese, Japanese </a:t>
            </a:r>
            <a:endParaRPr lang="en-US" sz="1600" dirty="0" smtClean="0"/>
          </a:p>
          <a:p>
            <a:endParaRPr lang="en-US" dirty="0"/>
          </a:p>
          <a:p>
            <a:pPr marL="342900" lvl="0" indent="-342900">
              <a:buFont typeface="Arial"/>
              <a:buChar char="•"/>
            </a:pPr>
            <a:r>
              <a:rPr lang="en-US" sz="2300" dirty="0"/>
              <a:t>Mail </a:t>
            </a:r>
            <a:r>
              <a:rPr lang="mr-IN" sz="2300" dirty="0" smtClean="0"/>
              <a:t>–</a:t>
            </a:r>
            <a:r>
              <a:rPr lang="en-US" sz="2300" dirty="0" smtClean="0"/>
              <a:t> postage paid envelop is included.  If envelop is missing, mail to:  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b="0" dirty="0" smtClean="0"/>
              <a:t>US Census Bureau/National Processing Center</a:t>
            </a:r>
          </a:p>
          <a:p>
            <a:pPr lvl="0"/>
            <a:r>
              <a:rPr lang="en-US" b="0" dirty="0"/>
              <a:t> </a:t>
            </a:r>
            <a:r>
              <a:rPr lang="en-US" b="0" dirty="0" smtClean="0"/>
              <a:t>          1201 East 10</a:t>
            </a:r>
            <a:r>
              <a:rPr lang="en-US" b="0" baseline="30000" dirty="0" smtClean="0"/>
              <a:t>th</a:t>
            </a:r>
            <a:r>
              <a:rPr lang="en-US" b="0" dirty="0" smtClean="0"/>
              <a:t> Street</a:t>
            </a:r>
          </a:p>
          <a:p>
            <a:pPr lvl="1" indent="0">
              <a:buNone/>
            </a:pPr>
            <a:r>
              <a:rPr lang="en-US" dirty="0"/>
              <a:t> </a:t>
            </a:r>
            <a:r>
              <a:rPr lang="en-US" dirty="0" smtClean="0"/>
              <a:t>Jeffersonville, IN 47132</a:t>
            </a:r>
          </a:p>
          <a:p>
            <a:pPr lvl="1" indent="0">
              <a:buNone/>
            </a:pPr>
            <a:r>
              <a:rPr lang="en-US" dirty="0"/>
              <a:t> </a:t>
            </a:r>
          </a:p>
          <a:p>
            <a:pPr lvl="0"/>
            <a:r>
              <a:rPr lang="en-US" sz="1600" dirty="0" smtClean="0"/>
              <a:t>           Available </a:t>
            </a:r>
            <a:r>
              <a:rPr lang="en-US" sz="1600" dirty="0"/>
              <a:t>in English &amp; Spanish only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Due to COVID-19, US Census Bureau is adjusting operations:</a:t>
            </a:r>
          </a:p>
          <a:p>
            <a:r>
              <a:rPr lang="en-US" dirty="0" smtClean="0"/>
              <a:t>The 2020 Census Bureau is asking Congress for an additional 120 days to deliver the final counts.  Under this plan, the deadline for self response and field </a:t>
            </a:r>
            <a:r>
              <a:rPr lang="en-US" smtClean="0"/>
              <a:t>data collection </a:t>
            </a:r>
            <a:r>
              <a:rPr lang="en-US" dirty="0" smtClean="0"/>
              <a:t>will be </a:t>
            </a:r>
            <a:r>
              <a:rPr lang="en-US" dirty="0" smtClean="0">
                <a:solidFill>
                  <a:srgbClr val="FF0000"/>
                </a:solidFill>
              </a:rPr>
              <a:t>October 31, 2020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1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14476" y="152400"/>
            <a:ext cx="5791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Census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58762" y="1534886"/>
            <a:ext cx="7620000" cy="4373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4748" y="1833392"/>
            <a:ext cx="395481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Will Ask</a:t>
            </a:r>
          </a:p>
          <a:p>
            <a:endParaRPr lang="en-US" dirty="0" smtClean="0"/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# of people living or staying in your household on April 1 </a:t>
            </a:r>
            <a:r>
              <a:rPr lang="en-US" sz="1600" dirty="0" smtClean="0"/>
              <a:t>2020</a:t>
            </a:r>
          </a:p>
          <a:p>
            <a:pPr marL="285750" lvl="0" indent="-285750">
              <a:buFont typeface="Arial"/>
              <a:buChar char="•"/>
            </a:pPr>
            <a:endParaRPr lang="en-US" sz="1600" dirty="0"/>
          </a:p>
          <a:p>
            <a:pPr marL="285750" lvl="0" indent="-285750">
              <a:buFont typeface="Arial"/>
              <a:buChar char="•"/>
            </a:pPr>
            <a:r>
              <a:rPr lang="en-US" sz="1600" dirty="0"/>
              <a:t>First and last name, age, birth date, race, ethnicity, sex, and relationship to the person responding, for each person living in the household, including non-family members  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Whether you rent or own your house, apartment, or mobile home 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 </a:t>
            </a:r>
            <a:r>
              <a:rPr lang="en-US" sz="1600" dirty="0"/>
              <a:t>telephone number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87248" y="1831057"/>
            <a:ext cx="31733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Cannot Ask</a:t>
            </a:r>
          </a:p>
          <a:p>
            <a:endParaRPr lang="en-US" sz="1600" dirty="0"/>
          </a:p>
          <a:p>
            <a:pPr marL="285750" lvl="0" indent="-285750">
              <a:buFont typeface="Arial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Citizen status – citizenship is not required to be </a:t>
            </a:r>
            <a:r>
              <a:rPr lang="en-US" sz="1600" b="1" dirty="0" smtClean="0">
                <a:solidFill>
                  <a:srgbClr val="FF0000"/>
                </a:solidFill>
              </a:rPr>
              <a:t>counted</a:t>
            </a:r>
          </a:p>
          <a:p>
            <a:pPr marL="285750" lvl="0" indent="-285750">
              <a:buFont typeface="Arial"/>
              <a:buChar char="•"/>
            </a:pPr>
            <a:endParaRPr lang="en-US" sz="1600" dirty="0">
              <a:solidFill>
                <a:srgbClr val="3061E1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Your social security </a:t>
            </a:r>
            <a:r>
              <a:rPr lang="en-US" sz="1600" dirty="0" smtClean="0">
                <a:solidFill>
                  <a:srgbClr val="FF0000"/>
                </a:solidFill>
              </a:rPr>
              <a:t>#</a:t>
            </a:r>
          </a:p>
          <a:p>
            <a:pPr marL="285750" lvl="0" indent="-285750">
              <a:buFont typeface="Arial"/>
              <a:buChar char="•"/>
            </a:pPr>
            <a:endParaRPr lang="en-US" sz="1600" dirty="0">
              <a:solidFill>
                <a:srgbClr val="FF0000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Your bank account or credit </a:t>
            </a:r>
            <a:r>
              <a:rPr lang="en-US" sz="1600" dirty="0" smtClean="0">
                <a:solidFill>
                  <a:srgbClr val="FF0000"/>
                </a:solidFill>
              </a:rPr>
              <a:t>card numbers</a:t>
            </a:r>
          </a:p>
          <a:p>
            <a:pPr marL="285750" lvl="0" indent="-285750">
              <a:buFont typeface="Arial"/>
              <a:buChar char="•"/>
            </a:pPr>
            <a:endParaRPr lang="en-US" sz="1600" dirty="0">
              <a:solidFill>
                <a:srgbClr val="FF0000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Money or donations of any kind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4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Census information is confidential &amp; secure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3061E1"/>
                </a:solidFill>
              </a:rPr>
              <a:t>US </a:t>
            </a:r>
            <a:r>
              <a:rPr lang="en-US" dirty="0">
                <a:solidFill>
                  <a:srgbClr val="3061E1"/>
                </a:solidFill>
              </a:rPr>
              <a:t>Law guarantees the information</a:t>
            </a:r>
            <a:r>
              <a:rPr lang="en-US" dirty="0" smtClean="0">
                <a:solidFill>
                  <a:srgbClr val="3061E1"/>
                </a:solidFill>
              </a:rPr>
              <a:t>:</a:t>
            </a:r>
          </a:p>
          <a:p>
            <a:endParaRPr lang="en-US" sz="1000" dirty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Will be kept confidential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/>
              <a:t>Cannot be used against you by anyone, or any government agency or court of law</a:t>
            </a:r>
          </a:p>
          <a:p>
            <a:pPr marL="342900" lvl="0" indent="-342900">
              <a:buFont typeface="Arial"/>
              <a:buChar char="•"/>
            </a:pPr>
            <a:r>
              <a:rPr lang="en-US" dirty="0"/>
              <a:t>Is secure and protected from </a:t>
            </a:r>
            <a:r>
              <a:rPr lang="en-US" dirty="0" smtClean="0"/>
              <a:t>cyber-security </a:t>
            </a:r>
            <a:r>
              <a:rPr lang="en-US" dirty="0"/>
              <a:t>threats 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96998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b="0" dirty="0" smtClean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Make </a:t>
            </a:r>
            <a:r>
              <a:rPr lang="en-US" b="0" dirty="0"/>
              <a:t>a list of </a:t>
            </a:r>
            <a:r>
              <a:rPr lang="en-US" b="0" dirty="0" smtClean="0"/>
              <a:t>people or institutions </a:t>
            </a:r>
            <a:r>
              <a:rPr lang="en-US" b="0" dirty="0"/>
              <a:t>you know that need this information.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Organize a zoom meeting or conference call to train others.</a:t>
            </a:r>
          </a:p>
          <a:p>
            <a:pPr marL="342900" indent="-342900">
              <a:buFont typeface="Arial"/>
              <a:buChar char="•"/>
            </a:pPr>
            <a:r>
              <a:rPr lang="en-US" b="0" dirty="0"/>
              <a:t>Work with One LA leaders and organizers to stay up to </a:t>
            </a:r>
            <a:r>
              <a:rPr lang="en-US" b="0" dirty="0" smtClean="0"/>
              <a:t>date</a:t>
            </a:r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 Join </a:t>
            </a:r>
            <a:r>
              <a:rPr lang="en-US" b="0" dirty="0"/>
              <a:t>us for our strategy meeting every Monday @7 PM!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1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The US Census  - Why it is importa</a:t>
            </a:r>
            <a:r>
              <a:rPr lang="en-US" dirty="0" smtClean="0"/>
              <a:t>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impact on Democracy 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impact on California and Los Angeles County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impact on our Communities &amp; Neighborhoods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LA is the Hardest County to Count in CA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Responses 2020 vs. 2010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How to be Counted </a:t>
            </a:r>
            <a:r>
              <a:rPr lang="mr-IN" dirty="0" smtClean="0"/>
              <a:t>–</a:t>
            </a:r>
            <a:r>
              <a:rPr lang="en-US" dirty="0" smtClean="0"/>
              <a:t> What questions are asked and what cannot be asked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Census Information is Confidential &amp; Secure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Next Steps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218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 Census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563" y="2133600"/>
            <a:ext cx="7620000" cy="4373563"/>
          </a:xfrm>
        </p:spPr>
        <p:txBody>
          <a:bodyPr>
            <a:norm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1600" dirty="0"/>
              <a:t>Beginning in </a:t>
            </a:r>
            <a:r>
              <a:rPr lang="en-US" sz="1600" dirty="0" smtClean="0"/>
              <a:t>1790</a:t>
            </a:r>
            <a:r>
              <a:rPr lang="en-US" sz="1600" dirty="0"/>
              <a:t>, the Constitution mandated that the federal government had to establish the number of people living in the United States every 10 years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lvl="0" indent="-285750">
              <a:buFont typeface="Arial"/>
              <a:buChar char="•"/>
            </a:pPr>
            <a:r>
              <a:rPr lang="en-US" sz="1600" dirty="0">
                <a:solidFill>
                  <a:srgbClr val="3061E1"/>
                </a:solidFill>
              </a:rPr>
              <a:t>The Census counts EVERY person residing in one household regardless of age, sex, ethnicity, citizenship or immigration status 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Census 2020 is our one chance to determine how our political power and collective money will be distributed for the next 10 years.</a:t>
            </a:r>
          </a:p>
          <a:p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80647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823292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Impact on our vote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u="sng" dirty="0" smtClean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Congress uses census totals to determine how many seats a state will have in the U.S. House of Representatives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State Congressional district boundaries are determined for state legislative seats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Local city councils, school boards, and some municipal offices are also determined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20972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893206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Impact on California &amp; los angeles county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869" y="1675779"/>
            <a:ext cx="8179786" cy="4860365"/>
          </a:xfrm>
        </p:spPr>
        <p:txBody>
          <a:bodyPr>
            <a:normAutofit/>
          </a:bodyPr>
          <a:lstStyle/>
          <a:p>
            <a:pPr algn="ctr"/>
            <a:endParaRPr lang="en-US" sz="2400" u="sng" dirty="0" smtClean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Los Angeles County has 19 of the 53 seats in the House of Representatives – that’s about a 1/3 of all seats held by California</a:t>
            </a:r>
          </a:p>
          <a:p>
            <a:pPr marL="342900" indent="-342900">
              <a:buFont typeface="Arial"/>
              <a:buChar char="•"/>
            </a:pPr>
            <a:endParaRPr lang="en-US" sz="1000" dirty="0"/>
          </a:p>
          <a:p>
            <a:pPr marL="342900" lvl="0" indent="-342900">
              <a:buFont typeface="Arial"/>
              <a:buChar char="•"/>
            </a:pPr>
            <a:r>
              <a:rPr lang="en-US" dirty="0"/>
              <a:t>After the 2010 Census, California missed an opportunity to gain a seat by 13,000 people for the 1</a:t>
            </a:r>
            <a:r>
              <a:rPr lang="en-US" baseline="30000" dirty="0"/>
              <a:t>st</a:t>
            </a:r>
            <a:r>
              <a:rPr lang="en-US" dirty="0"/>
              <a:t> time since statehood was declared in 1850</a:t>
            </a:r>
          </a:p>
          <a:p>
            <a:endParaRPr lang="en-US" sz="1000" dirty="0"/>
          </a:p>
          <a:p>
            <a:pPr marL="342900" lvl="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All residents need to be counted so California does not lose representation in Congress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40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14699" y="11545"/>
            <a:ext cx="57912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Impact on our communities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1565" y="1371600"/>
            <a:ext cx="8867262" cy="5020269"/>
          </a:xfrm>
        </p:spPr>
        <p:txBody>
          <a:bodyPr/>
          <a:lstStyle/>
          <a:p>
            <a:pPr algn="ctr"/>
            <a:endParaRPr lang="en-US" sz="1000" u="sng" dirty="0" smtClean="0"/>
          </a:p>
          <a:p>
            <a:pPr algn="ctr"/>
            <a:r>
              <a:rPr lang="en-US" sz="1800" dirty="0">
                <a:solidFill>
                  <a:srgbClr val="3061E1"/>
                </a:solidFill>
              </a:rPr>
              <a:t>O</a:t>
            </a:r>
            <a:r>
              <a:rPr lang="en-US" sz="1800" dirty="0" smtClean="0">
                <a:solidFill>
                  <a:srgbClr val="3061E1"/>
                </a:solidFill>
              </a:rPr>
              <a:t>ver </a:t>
            </a:r>
            <a:r>
              <a:rPr lang="en-US" sz="1800" dirty="0">
                <a:solidFill>
                  <a:srgbClr val="3061E1"/>
                </a:solidFill>
              </a:rPr>
              <a:t>$7 billion in federal funds are allocated to LA </a:t>
            </a:r>
            <a:r>
              <a:rPr lang="en-US" sz="1800" dirty="0" smtClean="0">
                <a:solidFill>
                  <a:srgbClr val="3061E1"/>
                </a:solidFill>
              </a:rPr>
              <a:t>Cty </a:t>
            </a:r>
            <a:r>
              <a:rPr lang="en-US" sz="1800" dirty="0">
                <a:solidFill>
                  <a:srgbClr val="3061E1"/>
                </a:solidFill>
              </a:rPr>
              <a:t>based on Census </a:t>
            </a:r>
            <a:r>
              <a:rPr lang="en-US" sz="1800" dirty="0" smtClean="0">
                <a:solidFill>
                  <a:srgbClr val="3061E1"/>
                </a:solidFill>
              </a:rPr>
              <a:t>data</a:t>
            </a:r>
            <a:endParaRPr lang="en-US" sz="1800" dirty="0">
              <a:solidFill>
                <a:srgbClr val="3061E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8401" y="2430674"/>
            <a:ext cx="252851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3061E1"/>
                </a:solidFill>
              </a:rPr>
              <a:t>Community Programs</a:t>
            </a:r>
          </a:p>
          <a:p>
            <a:endParaRPr lang="en-US" sz="1600" dirty="0">
              <a:solidFill>
                <a:srgbClr val="3061E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SNAP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Child Care Centers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Foster Care</a:t>
            </a:r>
            <a:endParaRPr lang="en-US" sz="1400" dirty="0">
              <a:solidFill>
                <a:srgbClr val="3061E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0457" y="2430674"/>
            <a:ext cx="2434311" cy="1661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3061E1"/>
                </a:solidFill>
              </a:rPr>
              <a:t>Education Programs</a:t>
            </a:r>
          </a:p>
          <a:p>
            <a:endParaRPr lang="en-US" sz="1600" dirty="0" smtClean="0">
              <a:solidFill>
                <a:srgbClr val="3061E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Head Start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School lunch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Pell Grants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New school construction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Special Ed grants</a:t>
            </a:r>
            <a:endParaRPr lang="en-US" sz="1400" dirty="0">
              <a:solidFill>
                <a:srgbClr val="3061E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003" y="4309895"/>
            <a:ext cx="3824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3061E1"/>
                </a:solidFill>
              </a:rPr>
              <a:t>Housing &amp; Community Development</a:t>
            </a:r>
          </a:p>
          <a:p>
            <a:endParaRPr lang="en-US" sz="1600" dirty="0">
              <a:solidFill>
                <a:srgbClr val="3061E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Section 8 housing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New libraries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Public transportation systems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Roads to relieve traffic congestion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5899" y="2440509"/>
            <a:ext cx="224876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3061E1"/>
                </a:solidFill>
              </a:rPr>
              <a:t>Health Care Services</a:t>
            </a:r>
          </a:p>
          <a:p>
            <a:endParaRPr lang="en-US" sz="1600" dirty="0">
              <a:solidFill>
                <a:srgbClr val="3061E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Medicaid/</a:t>
            </a:r>
            <a:r>
              <a:rPr lang="en-US" sz="1400" dirty="0" smtClean="0">
                <a:solidFill>
                  <a:srgbClr val="3061E1"/>
                </a:solidFill>
              </a:rPr>
              <a:t>Medi-Cal</a:t>
            </a:r>
            <a:endParaRPr lang="en-US" sz="1400" dirty="0" smtClean="0">
              <a:solidFill>
                <a:srgbClr val="3061E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Senior programs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Block grants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9356" y="4309895"/>
            <a:ext cx="281689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3061E1"/>
                </a:solidFill>
              </a:rPr>
              <a:t>Public Support Services</a:t>
            </a:r>
          </a:p>
          <a:p>
            <a:endParaRPr lang="en-US" sz="1400" dirty="0">
              <a:solidFill>
                <a:srgbClr val="3061E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Location of Police &amp; Fire Depts.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911 Emergency systems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rgbClr val="3061E1"/>
                </a:solidFill>
              </a:rPr>
              <a:t>Hospitals</a:t>
            </a:r>
            <a:endParaRPr lang="en-US" sz="1400" dirty="0">
              <a:solidFill>
                <a:srgbClr val="3061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0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Impact on our neighborhoods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0591"/>
            <a:ext cx="7620000" cy="4601845"/>
          </a:xfrm>
        </p:spPr>
        <p:txBody>
          <a:bodyPr>
            <a:normAutofit/>
          </a:bodyPr>
          <a:lstStyle/>
          <a:p>
            <a:pPr algn="ctr"/>
            <a:endParaRPr lang="en-US" u="sng" dirty="0" smtClean="0"/>
          </a:p>
          <a:p>
            <a:r>
              <a:rPr lang="en-US" sz="1900" dirty="0" smtClean="0"/>
              <a:t> </a:t>
            </a:r>
            <a:r>
              <a:rPr lang="en-US" sz="1900" dirty="0" smtClean="0">
                <a:solidFill>
                  <a:srgbClr val="3061E1"/>
                </a:solidFill>
              </a:rPr>
              <a:t>Census </a:t>
            </a:r>
            <a:r>
              <a:rPr lang="en-US" sz="1900" dirty="0">
                <a:solidFill>
                  <a:srgbClr val="3061E1"/>
                </a:solidFill>
              </a:rPr>
              <a:t>data helps companies and businesses decide </a:t>
            </a:r>
            <a:r>
              <a:rPr lang="en-US" sz="1900" dirty="0" smtClean="0">
                <a:solidFill>
                  <a:srgbClr val="3061E1"/>
                </a:solidFill>
              </a:rPr>
              <a:t>where </a:t>
            </a:r>
            <a:r>
              <a:rPr lang="en-US" sz="1900" dirty="0">
                <a:solidFill>
                  <a:srgbClr val="3061E1"/>
                </a:solidFill>
              </a:rPr>
              <a:t>to:</a:t>
            </a:r>
          </a:p>
          <a:p>
            <a:endParaRPr lang="en-US" sz="1100" dirty="0"/>
          </a:p>
          <a:p>
            <a:pPr marL="342900" lvl="0" indent="-342900">
              <a:buFont typeface="Arial"/>
              <a:buChar char="•"/>
            </a:pPr>
            <a:r>
              <a:rPr lang="en-US" sz="1900" dirty="0"/>
              <a:t>Locate factories &amp; distribution centers – this means job creation</a:t>
            </a:r>
          </a:p>
          <a:p>
            <a:pPr marL="342900" indent="-342900">
              <a:buFont typeface="Arial"/>
              <a:buChar char="•"/>
            </a:pPr>
            <a:endParaRPr lang="en-US" sz="1900" dirty="0"/>
          </a:p>
          <a:p>
            <a:pPr marL="342900" lvl="0" indent="-342900">
              <a:buFont typeface="Arial"/>
              <a:buChar char="•"/>
            </a:pPr>
            <a:r>
              <a:rPr lang="en-US" sz="1900" dirty="0"/>
              <a:t>To expand or locate new stores and shopping center – convenience in obtaining goods/services/groceries</a:t>
            </a:r>
          </a:p>
          <a:p>
            <a:pPr marL="342900" indent="-342900">
              <a:buFont typeface="Arial"/>
              <a:buChar char="•"/>
            </a:pPr>
            <a:endParaRPr lang="en-US" sz="1900" dirty="0"/>
          </a:p>
          <a:p>
            <a:pPr marL="342900" lvl="0" indent="-342900">
              <a:buFont typeface="Arial"/>
              <a:buChar char="•"/>
            </a:pPr>
            <a:r>
              <a:rPr lang="en-US" sz="1900" dirty="0"/>
              <a:t>Banks, theatres and offices – community development investment and partnerships, local business sponsorships for sports, clubs, schools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46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Los Angeles county</a:t>
            </a:r>
            <a:br>
              <a:rPr lang="en-US" sz="3200" dirty="0" smtClean="0"/>
            </a:br>
            <a:r>
              <a:rPr lang="en-US" sz="3200" dirty="0" smtClean="0"/>
              <a:t>hardest to count in ca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862413" cy="43735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285750" lvl="0" indent="-285750">
              <a:buFont typeface="Arial"/>
              <a:buChar char="•"/>
            </a:pPr>
            <a:r>
              <a:rPr lang="en-US" sz="1800" dirty="0"/>
              <a:t>10 million residents in LA County – </a:t>
            </a:r>
            <a:r>
              <a:rPr lang="en-US" sz="1800" dirty="0" smtClean="0"/>
              <a:t>approx. ¼ </a:t>
            </a:r>
            <a:r>
              <a:rPr lang="en-US" sz="1800" dirty="0"/>
              <a:t>of California (2018</a:t>
            </a:r>
            <a:r>
              <a:rPr lang="en-US" sz="1800" dirty="0" smtClean="0"/>
              <a:t>)  Approx. 17</a:t>
            </a:r>
            <a:r>
              <a:rPr lang="en-US" sz="1800" dirty="0"/>
              <a:t>% </a:t>
            </a:r>
            <a:r>
              <a:rPr lang="en-US" sz="1800" dirty="0" smtClean="0"/>
              <a:t>are </a:t>
            </a:r>
            <a:r>
              <a:rPr lang="en-US" sz="1800" dirty="0"/>
              <a:t>noncitizens who may be less likely to respond to the </a:t>
            </a:r>
            <a:r>
              <a:rPr lang="en-US" sz="1800" dirty="0" smtClean="0"/>
              <a:t>Census</a:t>
            </a:r>
          </a:p>
          <a:p>
            <a:pPr marL="285750" lvl="0" indent="-285750">
              <a:buFont typeface="Arial"/>
              <a:buChar char="•"/>
            </a:pPr>
            <a:endParaRPr lang="en-US" sz="1800" dirty="0"/>
          </a:p>
          <a:p>
            <a:pPr marL="285750" lvl="0" indent="-285750">
              <a:buFont typeface="Arial"/>
              <a:buChar char="•"/>
            </a:pPr>
            <a:r>
              <a:rPr lang="en-US" sz="1800" dirty="0"/>
              <a:t>A third of LA residents live in areas that are likely to be very hard to count – pockets of low or no internet </a:t>
            </a:r>
            <a:r>
              <a:rPr lang="en-US" sz="1800" dirty="0" smtClean="0"/>
              <a:t>access</a:t>
            </a:r>
          </a:p>
          <a:p>
            <a:pPr marL="285750" lvl="0" indent="-285750">
              <a:buFont typeface="Arial"/>
              <a:buChar char="•"/>
            </a:pPr>
            <a:endParaRPr lang="en-US" sz="1800" dirty="0"/>
          </a:p>
          <a:p>
            <a:pPr marL="285750" lvl="0" indent="-285750">
              <a:buFont typeface="Arial"/>
              <a:buChar char="•"/>
            </a:pPr>
            <a:r>
              <a:rPr lang="en-US" sz="1800" dirty="0"/>
              <a:t>Approx. 54% of LA residents speak a language other than English at </a:t>
            </a:r>
            <a:r>
              <a:rPr lang="en-US" sz="1800" dirty="0" smtClean="0"/>
              <a:t>home. </a:t>
            </a:r>
            <a:r>
              <a:rPr lang="en-US" sz="1800" dirty="0"/>
              <a:t>The Census will not have language assistance for Armenian, Farsi, Hindi, Thai &amp; Khmer </a:t>
            </a:r>
            <a:r>
              <a:rPr lang="en-US" sz="1800" dirty="0" smtClean="0"/>
              <a:t>households</a:t>
            </a:r>
          </a:p>
          <a:p>
            <a:pPr marL="285750" lvl="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57% of LA County residents belong to a historically undercounted demographic including African American, Latino </a:t>
            </a:r>
            <a:r>
              <a:rPr lang="en-US" sz="1800" dirty="0" smtClean="0"/>
              <a:t>and </a:t>
            </a:r>
            <a:r>
              <a:rPr lang="en-US" sz="1800" dirty="0"/>
              <a:t>Native American communities</a:t>
            </a:r>
          </a:p>
          <a:p>
            <a:pPr marL="285750" lvl="0" indent="-285750">
              <a:buFont typeface="Arial"/>
              <a:buChar char="•"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1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Census response rates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85276" cy="4373563"/>
          </a:xfrm>
        </p:spPr>
        <p:txBody>
          <a:bodyPr/>
          <a:lstStyle/>
          <a:p>
            <a:r>
              <a:rPr lang="en-US" dirty="0" smtClean="0"/>
              <a:t>					               </a:t>
            </a:r>
          </a:p>
          <a:p>
            <a:r>
              <a:rPr lang="en-US" dirty="0" smtClean="0"/>
              <a:t>   				</a:t>
            </a:r>
            <a:r>
              <a:rPr lang="en-US" u="sng" dirty="0" smtClean="0"/>
              <a:t>April 2010</a:t>
            </a:r>
            <a:r>
              <a:rPr lang="en-US" dirty="0" smtClean="0"/>
              <a:t>     </a:t>
            </a:r>
            <a:r>
              <a:rPr lang="en-US" u="sng" dirty="0" smtClean="0"/>
              <a:t>April 2020</a:t>
            </a:r>
            <a:endParaRPr lang="en-US" u="sng" dirty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395DD9"/>
                </a:solidFill>
              </a:rPr>
              <a:t>National Response Rate  	     69%	             51.6%</a:t>
            </a:r>
          </a:p>
          <a:p>
            <a:endParaRPr lang="en-US" dirty="0"/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Current Los Angeles County response rate </a:t>
            </a:r>
            <a:r>
              <a:rPr lang="mr-IN" sz="2400" dirty="0" smtClean="0">
                <a:solidFill>
                  <a:srgbClr val="FF0000"/>
                </a:solidFill>
              </a:rPr>
              <a:t>–</a:t>
            </a:r>
            <a:r>
              <a:rPr lang="en-US" sz="2400" dirty="0" smtClean="0">
                <a:solidFill>
                  <a:srgbClr val="FF0000"/>
                </a:solidFill>
              </a:rPr>
              <a:t> 48.5%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7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ssential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831</Words>
  <Application>Microsoft Macintosh PowerPoint</Application>
  <PresentationFormat>On-screen Show (4:3)</PresentationFormat>
  <Paragraphs>144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Essential</vt:lpstr>
      <vt:lpstr>1_Essential</vt:lpstr>
      <vt:lpstr>   The 2020 Census</vt:lpstr>
      <vt:lpstr>What we will cover</vt:lpstr>
      <vt:lpstr>The US Census</vt:lpstr>
      <vt:lpstr>Impact on our vote</vt:lpstr>
      <vt:lpstr>Impact on California &amp; los angeles county</vt:lpstr>
      <vt:lpstr>Impact on our communities</vt:lpstr>
      <vt:lpstr>Impact on our neighborhoods</vt:lpstr>
      <vt:lpstr>Los Angeles county hardest to count in ca</vt:lpstr>
      <vt:lpstr>Census response rates</vt:lpstr>
      <vt:lpstr>How to be counted</vt:lpstr>
      <vt:lpstr>Census questions</vt:lpstr>
      <vt:lpstr>Census information is confidential &amp; secure</vt:lpstr>
      <vt:lpstr>Next steps for action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Reimer</dc:creator>
  <cp:lastModifiedBy>Andy Reimer</cp:lastModifiedBy>
  <cp:revision>16</cp:revision>
  <dcterms:created xsi:type="dcterms:W3CDTF">2020-04-23T17:45:54Z</dcterms:created>
  <dcterms:modified xsi:type="dcterms:W3CDTF">2020-04-24T15:09:03Z</dcterms:modified>
</cp:coreProperties>
</file>